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Titillium Web" pitchFamily="2" charset="77"/>
      <p:regular r:id="rId67"/>
      <p:bold r:id="rId68"/>
      <p:italic r:id="rId69"/>
      <p:boldItalic r:id="rId70"/>
    </p:embeddedFont>
    <p:embeddedFont>
      <p:font typeface="Titillium Web Light" panose="020F0502020204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500176-AC0B-4C12-A940-730C938E1BD4}">
  <a:tblStyle styleId="{88500176-AC0B-4C12-A940-730C938E1B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F3710A0-2521-43B3-9A55-05A68D10E58B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8"/>
  </p:normalViewPr>
  <p:slideViewPr>
    <p:cSldViewPr snapToGrid="0">
      <p:cViewPr varScale="1">
        <p:scale>
          <a:sx n="170" d="100"/>
          <a:sy n="170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3ef74360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3ef74360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3ef74360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3ef74360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e128bff9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e128bff9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3ef74360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3ef743607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3ef743607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3ef743607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3ef743607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3ef743607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ef743607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ef743607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51737f12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51737f12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3ef74360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3ef74360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3ef743607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3ef743607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3ef743607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3ef743607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3ef743607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3ef743607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3ef743607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3ef743607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3ef743607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3ef743607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3ef743607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3ef743607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51737f125_9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51737f125_9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3ef743607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3ef743607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51737f12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51737f125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51737f125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51737f125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51737f12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51737f12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3ef7436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3ef7436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fc39c0d0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fc39c0d0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86abc5de7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86abc5de7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specifically, …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86abc5de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86abc5de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specifically, …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186abc5de7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186abc5de7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86abc5de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86abc5de7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86abc5de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86abc5de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86abc5de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86abc5de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86abc5de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86abc5de7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literature reviews, MTL usually improves the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86abc5de7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186abc5de7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literature reviews, MTL usually improves the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86abc5de7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186abc5de7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3ef74360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3ef74360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86abc5de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86abc5de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186abc5de7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186abc5de7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3ef743607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23ef743607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e128bff9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2e128bff9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e128bff9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2e128bff9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857f5eb1e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1857f5eb1e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e128bff9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e128bff9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857f5eb1e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1857f5eb1e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e128bff9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2e128bff9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857f5eb1e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857f5eb1e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3ef74360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3ef74360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e128bff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2e128bff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23ef743607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23ef743607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e128bff9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2e128bff9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51737f125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51737f125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51737f125_1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51737f125_1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51737f125_1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451737f125_1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e128bff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2e128bff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2e128bff9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2e128bff9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e128bff9e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2e128bff9e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dde526a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2dde526a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3ef74360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3ef74360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a505a56a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a505a56ae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51737f12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51737f12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3ef74360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3ef74360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51737f12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51737f12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marL="914400" lvl="1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sz="9600" b="1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58FB7-FFC9-4812-6D95-E267DCB8ED04}"/>
              </a:ext>
            </a:extLst>
          </p:cNvPr>
          <p:cNvSpPr txBox="1"/>
          <p:nvPr userDrawn="1"/>
        </p:nvSpPr>
        <p:spPr>
          <a:xfrm rot="20563838">
            <a:off x="7997276" y="171695"/>
            <a:ext cx="120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©HR_SJSU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6lv-mzxN7MixkGApcyvFd3WjamZDmnLI/view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289625" y="432550"/>
            <a:ext cx="7103700" cy="232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780" b="0">
                <a:latin typeface="Arial"/>
                <a:ea typeface="Arial"/>
                <a:cs typeface="Arial"/>
                <a:sym typeface="Arial"/>
              </a:rPr>
              <a:t>Data-Driven Electricity Trading Models and Integrated Solution Using Machine Learning Approaches</a:t>
            </a:r>
            <a:endParaRPr sz="4500"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812" y="2174825"/>
            <a:ext cx="3490189" cy="2326800"/>
          </a:xfrm>
          <a:prstGeom prst="rect">
            <a:avLst/>
          </a:prstGeom>
          <a:noFill/>
          <a:ln>
            <a:noFill/>
          </a:ln>
          <a:effectLst>
            <a:outerShdw blurRad="1057275" dist="19050" dir="10500000" algn="bl" rotWithShape="0">
              <a:srgbClr val="000000">
                <a:alpha val="56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1064750" y="6032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 Collection </a:t>
            </a:r>
            <a:endParaRPr sz="2900"/>
          </a:p>
        </p:txBody>
      </p:sp>
      <p:sp>
        <p:nvSpPr>
          <p:cNvPr id="115" name="Google Shape;115;p20"/>
          <p:cNvSpPr txBox="1"/>
          <p:nvPr/>
        </p:nvSpPr>
        <p:spPr>
          <a:xfrm>
            <a:off x="698200" y="1416800"/>
            <a:ext cx="2326200" cy="24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Python script to collect data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Acknowledgement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Wang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CAE5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550" y="1243800"/>
            <a:ext cx="5542375" cy="32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1064750" y="6032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Node Location</a:t>
            </a:r>
            <a:endParaRPr sz="29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25" y="1110350"/>
            <a:ext cx="59436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82975" y="35075"/>
            <a:ext cx="8699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10 PNodes in the Bay Area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800" y="1694275"/>
            <a:ext cx="2058500" cy="26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25" y="1135375"/>
            <a:ext cx="6059902" cy="361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ctrTitle"/>
          </p:nvPr>
        </p:nvSpPr>
        <p:spPr>
          <a:xfrm>
            <a:off x="1559250" y="0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Weather Dataset</a:t>
            </a:r>
            <a:endParaRPr sz="290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75" y="1029925"/>
            <a:ext cx="5318887" cy="39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437" y="1400175"/>
            <a:ext cx="29718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1205575" y="236650"/>
            <a:ext cx="6025500" cy="44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 Preprocessing</a:t>
            </a:r>
            <a:endParaRPr sz="2900"/>
          </a:p>
        </p:txBody>
      </p:sp>
      <p:sp>
        <p:nvSpPr>
          <p:cNvPr id="143" name="Google Shape;143;p24"/>
          <p:cNvSpPr txBox="1"/>
          <p:nvPr/>
        </p:nvSpPr>
        <p:spPr>
          <a:xfrm>
            <a:off x="362875" y="1001050"/>
            <a:ext cx="7851900" cy="4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Filtered to include only real-time market data = LMP in the Market Price dataset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Filtered by TAC Area: Transmission access charge (TAC) area in Demand dataset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Interval Start Time and End Time in GMT. This time needs to be converted to California local time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Variability: Price normalization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Joining 3 Datasets on time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CAE5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457200" y="45625"/>
            <a:ext cx="8455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Samples</a:t>
            </a: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423250" y="1421650"/>
            <a:ext cx="3022200" cy="3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market data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Demand forecast data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Weather data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CAE5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675" y="1470888"/>
            <a:ext cx="59436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700" y="3810288"/>
            <a:ext cx="5192267" cy="9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400" y="2507575"/>
            <a:ext cx="59436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1205575" y="236650"/>
            <a:ext cx="6025500" cy="44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Final Joined Sample</a:t>
            </a:r>
            <a:endParaRPr sz="2900"/>
          </a:p>
        </p:txBody>
      </p:sp>
      <p:sp>
        <p:nvSpPr>
          <p:cNvPr id="159" name="Google Shape;159;p26"/>
          <p:cNvSpPr txBox="1"/>
          <p:nvPr/>
        </p:nvSpPr>
        <p:spPr>
          <a:xfrm>
            <a:off x="362875" y="1001050"/>
            <a:ext cx="7851900" cy="18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of the final dataset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CAE5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7" y="2062100"/>
            <a:ext cx="8646575" cy="24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24300" y="118050"/>
            <a:ext cx="8495400" cy="44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Feature Engineering</a:t>
            </a:r>
            <a:endParaRPr sz="2900"/>
          </a:p>
        </p:txBody>
      </p:sp>
      <p:sp>
        <p:nvSpPr>
          <p:cNvPr id="166" name="Google Shape;166;p27"/>
          <p:cNvSpPr txBox="1"/>
          <p:nvPr/>
        </p:nvSpPr>
        <p:spPr>
          <a:xfrm>
            <a:off x="356600" y="957700"/>
            <a:ext cx="7851900" cy="3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features: 'INTERVALSTARTTIME_GMT', ‘INTERVALENDTIME_GMT', 'OPR_DT', 'OPR_HR', 'NODE_ID_XML', 'NODE_ID', 'NODE', 'MARKET_RUN_ID',  'LMP_TYPE', 'XML_DATA_ITEM', 'PNODE_RESMRID', 'GRP_TYPE', 'OPR_INTERVAL', 'GROUP', 'HOUR', '2DA', '7DA', 'ACTUAL', 'DAM'', 'ETo (in)', 'Precip (in)', 'Rel Hum (%)',  'Wind Speed (mph)', 'Soil Temp (F)'.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feature: ‘VALUE’ which represents the electricity price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features:	 "INTERVALENDTIME_GMT",	 "OPR_DT", "OPR_HR", "NODE_ID_XML", "NODE_ID", "NODE", MARKET_RUN_ID", "LMP_TYPE", "XML_DATA_ITEM","PNODE_RESMRID", "GRP_TYPE"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Index: 'INTERVALSTARTTIME_GMT'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13 features: 'POS', 'OPR_INTERVAL', 'GROUP', 'HOUR', '2DA', '7DA', 'ACTUAL', 'DAM', 'ETo (in)', 'Precip (in)', 'Rel Hum (%)', 'Wind Speed (mph)',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'Soil Temp (F)'</a:t>
            </a:r>
            <a:endParaRPr sz="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 Data Preparation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457200" y="45625"/>
            <a:ext cx="8455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Features in Train/Test Dataset</a:t>
            </a: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178" name="Google Shape;178;p29"/>
          <p:cNvGraphicFramePr/>
          <p:nvPr/>
        </p:nvGraphicFramePr>
        <p:xfrm>
          <a:off x="984025" y="9785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{88500176-AC0B-4C12-A940-730C938E1BD4}</a:tableStyleId>
              </a:tblPr>
              <a:tblGrid>
                <a:gridCol w="235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Weather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Demand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Market Data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852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'ETo (in)'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'Precip (in)’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'Rel Hum (%)'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'Wind Speed (mph)'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‘'Soil Temp (F)'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'2DA'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'7DA'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'ACTUAL'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'DAM'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'POS'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'OPR_INTERVAL’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'GROUP'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Char char="●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HOUR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51C75"/>
                        </a:solidFill>
                        <a:highlight>
                          <a:srgbClr val="674EA7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**Value is used for evaluation metrics**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25" y="3509055"/>
            <a:ext cx="7450010" cy="124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803850" y="498250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TABLE OF CONTENTS </a:t>
            </a:r>
            <a:endParaRPr sz="2900"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2" name="Google Shape;62;p12"/>
          <p:cNvSpPr txBox="1"/>
          <p:nvPr/>
        </p:nvSpPr>
        <p:spPr>
          <a:xfrm>
            <a:off x="1252550" y="1706175"/>
            <a:ext cx="5808600" cy="18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1. Data Pre-Processing</a:t>
            </a:r>
            <a:endParaRPr sz="2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2. Training and Test Data Preparation</a:t>
            </a:r>
            <a:endParaRPr sz="2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3. Data Analytics Results</a:t>
            </a:r>
            <a:endParaRPr sz="2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4. Machine Learning Results</a:t>
            </a:r>
            <a:endParaRPr sz="2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457200" y="45625"/>
            <a:ext cx="8455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and Test Data Comparison</a:t>
            </a: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186" name="Google Shape;186;p30"/>
          <p:cNvGraphicFramePr/>
          <p:nvPr/>
        </p:nvGraphicFramePr>
        <p:xfrm>
          <a:off x="1065300" y="140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{88500176-AC0B-4C12-A940-730C938E1BD4}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Raw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Processed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 Interval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2020-2022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2020-2022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2020-2021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of observations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3,125,952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3,125,952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3,047,328</a:t>
                      </a:r>
                      <a:endParaRPr sz="10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78,624</a:t>
                      </a:r>
                      <a:endParaRPr sz="10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of attributes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600">
                        <a:solidFill>
                          <a:schemeClr val="accent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457200" y="45625"/>
            <a:ext cx="8455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 and Test Data Comparison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331150" y="1124025"/>
            <a:ext cx="1690800" cy="3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data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data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CAE5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675" y="2956025"/>
            <a:ext cx="5826200" cy="16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6075" y="1050650"/>
            <a:ext cx="5665399" cy="16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Analytics 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457200" y="45625"/>
            <a:ext cx="8455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Statistics</a:t>
            </a: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07" name="Google Shape;207;p33"/>
          <p:cNvSpPr txBox="1"/>
          <p:nvPr/>
        </p:nvSpPr>
        <p:spPr>
          <a:xfrm>
            <a:off x="331150" y="1124025"/>
            <a:ext cx="2842500" cy="4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 is our variable of interest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heat map shows high correlation between the demand variables (2DA, 7DA, ACTUAL, DAM), operating hour, and relative humidity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CAE5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325" y="999575"/>
            <a:ext cx="3467901" cy="3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-139000" y="45625"/>
            <a:ext cx="8455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Statistics</a:t>
            </a: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331150" y="1124025"/>
            <a:ext cx="2842500" cy="24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normalized data has values between 0-1.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CAE5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200" y="2940625"/>
            <a:ext cx="4283175" cy="167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50" y="2087975"/>
            <a:ext cx="440055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775" y="750424"/>
            <a:ext cx="3484627" cy="22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750" y="251950"/>
            <a:ext cx="59436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344550" y="173700"/>
            <a:ext cx="170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Gantt Chart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75" y="488813"/>
            <a:ext cx="6414848" cy="416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7145300" y="3397225"/>
            <a:ext cx="1907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 Light"/>
              <a:buChar char="●"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More than 30,000 hours of data captured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 Light"/>
              <a:buChar char="●"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Overall correlations are weak 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25" y="815273"/>
            <a:ext cx="7621150" cy="38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/>
        </p:nvSpPr>
        <p:spPr>
          <a:xfrm>
            <a:off x="364725" y="199675"/>
            <a:ext cx="63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Data Visualization of Training data using gen_linecharts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930650" y="4743300"/>
            <a:ext cx="339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Two target columns(DAM and HASP)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50" y="870050"/>
            <a:ext cx="7636348" cy="38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43500" y="254525"/>
            <a:ext cx="42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Other features such as water , sand, wind etc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of a Tesla PowerWall</a:t>
            </a: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Capacity: 13.5 kWh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Charging/Discharge speed: 3.3 kW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Assume we can sell at PGE’s rate</a:t>
            </a:r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200" y="0"/>
            <a:ext cx="1873075" cy="527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800" y="2773350"/>
            <a:ext cx="2842376" cy="21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88400" y="2410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463425" y="1191523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❏"/>
            </a:pPr>
            <a:r>
              <a:rPr lang="en" sz="2300"/>
              <a:t>Electricity price has been increasing consistently over the last few years</a:t>
            </a:r>
            <a:endParaRPr sz="23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❏"/>
            </a:pPr>
            <a:r>
              <a:rPr lang="en" sz="2300"/>
              <a:t>Electricity price has become increasing volatile in recent years due to climate changes</a:t>
            </a:r>
            <a:endParaRPr sz="23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❏"/>
            </a:pPr>
            <a:r>
              <a:rPr lang="en" sz="2200"/>
              <a:t>With the recent advancement of battery technology, there are great opportunities in trading electricity through charging and discharging a collection of batteries (Tesla PowerWall, Megapack).</a:t>
            </a:r>
            <a:endParaRPr sz="2300"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3">
            <a:alphaModFix/>
          </a:blip>
          <a:srcRect l="49333"/>
          <a:stretch/>
        </p:blipFill>
        <p:spPr>
          <a:xfrm>
            <a:off x="6207874" y="717775"/>
            <a:ext cx="2343275" cy="21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863" y="3079125"/>
            <a:ext cx="2563651" cy="15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Results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>
            <a:spLocks noGrp="1"/>
          </p:cNvSpPr>
          <p:nvPr>
            <p:ph type="title"/>
          </p:nvPr>
        </p:nvSpPr>
        <p:spPr>
          <a:xfrm>
            <a:off x="134475" y="-13692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Goal of the Model</a:t>
            </a: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88" y="843725"/>
            <a:ext cx="8683613" cy="415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Inputs and Outputs</a:t>
            </a:r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●"/>
            </a:pPr>
            <a:r>
              <a:rPr lang="en" sz="2000">
                <a:latin typeface="Titillium Web"/>
                <a:ea typeface="Titillium Web"/>
                <a:cs typeface="Titillium Web"/>
                <a:sym typeface="Titillium Web"/>
              </a:rPr>
              <a:t>Input</a:t>
            </a:r>
            <a:endParaRPr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○"/>
            </a:pPr>
            <a:r>
              <a:rPr lang="en" sz="2000">
                <a:latin typeface="Titillium Web"/>
                <a:ea typeface="Titillium Web"/>
                <a:cs typeface="Titillium Web"/>
                <a:sym typeface="Titillium Web"/>
              </a:rPr>
              <a:t>Past Data (hourly in the past 7 days)</a:t>
            </a:r>
            <a:endParaRPr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■"/>
            </a:pPr>
            <a:r>
              <a:rPr lang="en" sz="2000">
                <a:latin typeface="Titillium Web"/>
                <a:ea typeface="Titillium Web"/>
                <a:cs typeface="Titillium Web"/>
                <a:sym typeface="Titillium Web"/>
              </a:rPr>
              <a:t>Market price</a:t>
            </a:r>
            <a:endParaRPr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■"/>
            </a:pPr>
            <a:r>
              <a:rPr lang="en" sz="2000">
                <a:latin typeface="Titillium Web"/>
                <a:ea typeface="Titillium Web"/>
                <a:cs typeface="Titillium Web"/>
                <a:sym typeface="Titillium Web"/>
              </a:rPr>
              <a:t>Weather (temperature, moisture, etc)</a:t>
            </a:r>
            <a:endParaRPr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■"/>
            </a:pPr>
            <a:r>
              <a:rPr lang="en" sz="2000">
                <a:latin typeface="Titillium Web"/>
                <a:ea typeface="Titillium Web"/>
                <a:cs typeface="Titillium Web"/>
                <a:sym typeface="Titillium Web"/>
              </a:rPr>
              <a:t>Location, Event, Date, Time</a:t>
            </a:r>
            <a:endParaRPr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○"/>
            </a:pPr>
            <a:r>
              <a:rPr lang="en" sz="2000">
                <a:latin typeface="Titillium Web"/>
                <a:ea typeface="Titillium Web"/>
                <a:cs typeface="Titillium Web"/>
                <a:sym typeface="Titillium Web"/>
              </a:rPr>
              <a:t>Forecast Data (hourly in the next 7 days)</a:t>
            </a:r>
            <a:endParaRPr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■"/>
            </a:pPr>
            <a:r>
              <a:rPr lang="en" sz="2000">
                <a:latin typeface="Titillium Web"/>
                <a:ea typeface="Titillium Web"/>
                <a:cs typeface="Titillium Web"/>
                <a:sym typeface="Titillium Web"/>
              </a:rPr>
              <a:t>Demand and supply forecast</a:t>
            </a:r>
            <a:endParaRPr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●"/>
            </a:pPr>
            <a:r>
              <a:rPr lang="en" sz="2000"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tillium Web"/>
              <a:buChar char="○"/>
            </a:pPr>
            <a:r>
              <a:rPr lang="en" sz="2000">
                <a:latin typeface="Titillium Web"/>
                <a:ea typeface="Titillium Web"/>
                <a:cs typeface="Titillium Web"/>
                <a:sym typeface="Titillium Web"/>
              </a:rPr>
              <a:t>Predicted price in the next day (hourly interval)</a:t>
            </a:r>
            <a:endParaRPr sz="2000"/>
          </a:p>
        </p:txBody>
      </p:sp>
      <p:sp>
        <p:nvSpPr>
          <p:cNvPr id="271" name="Google Shape;271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Machine Learning Models</a:t>
            </a:r>
            <a:endParaRPr/>
          </a:p>
        </p:txBody>
      </p:sp>
      <p:sp>
        <p:nvSpPr>
          <p:cNvPr id="277" name="Google Shape;277;p43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We selected some classic machine learning algorithms as baselines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Linear Regression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XGBoost</a:t>
            </a:r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225" y="42950"/>
            <a:ext cx="2235675" cy="28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325" y="2965702"/>
            <a:ext cx="3943572" cy="20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Models</a:t>
            </a:r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Recurrent Neural Networks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Long-Short Term Memory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Gated Recurrent Unit</a:t>
            </a: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124" y="1605275"/>
            <a:ext cx="3860874" cy="24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Machine Learning Models</a:t>
            </a:r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6025500" cy="358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200"/>
              <a:buChar char="●"/>
            </a:pPr>
            <a:r>
              <a:rPr lang="en" sz="2200"/>
              <a:t>Feature Interaction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We leveraged embedding to model events and temporal features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Motivated by DCN, we add feature interaction modules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Char char="●"/>
            </a:pPr>
            <a:r>
              <a:rPr lang="en" sz="2200"/>
              <a:t>Multi-Task Learning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We improved the model via adding multiple objectives instead of one price prediction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Char char="●"/>
            </a:pPr>
            <a:r>
              <a:rPr lang="en" sz="2200"/>
              <a:t>Transformer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Leveraged Transformer Encoders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Interaction</a:t>
            </a:r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Feature Interactions 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Between Prices and 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Weather/Events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 manual feature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925" y="0"/>
            <a:ext cx="4755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Multi-Task Learning</a:t>
            </a:r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Market Price Prediction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 and low prediction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…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MTL improves overall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learning</a:t>
            </a:r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150" y="2427245"/>
            <a:ext cx="5063827" cy="25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732" y="0"/>
            <a:ext cx="48205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Losses</a:t>
            </a:r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25" y="1643850"/>
            <a:ext cx="74009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Models</a:t>
            </a:r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77670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Averaging everything together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It doesn’t work!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Average is still worse than </a:t>
            </a:r>
            <a:endParaRPr sz="2200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the best model.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Learned weights based on inputs 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Learned weights to combine </a:t>
            </a:r>
            <a:endParaRPr sz="2200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model outputs</a:t>
            </a: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StackingRegressor with 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	RidgeRegression</a:t>
            </a:r>
            <a:endParaRPr sz="2200"/>
          </a:p>
        </p:txBody>
      </p:sp>
      <p:sp>
        <p:nvSpPr>
          <p:cNvPr id="330" name="Google Shape;330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00" y="641875"/>
            <a:ext cx="4237300" cy="44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Models</a:t>
            </a:r>
            <a:endParaRPr/>
          </a:p>
        </p:txBody>
      </p:sp>
      <p:sp>
        <p:nvSpPr>
          <p:cNvPr id="337" name="Google Shape;337;p5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22" y="0"/>
            <a:ext cx="885175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345" name="Google Shape;345;p52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OpenAI Gym + Stable Baseline 3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Action Space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Price ranges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Observation Space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Features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Reward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MSE loss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Proximal Policy Optimization (PPO)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MlpPolicy (ActorCriticPolicy)</a:t>
            </a:r>
            <a:endParaRPr/>
          </a:p>
        </p:txBody>
      </p:sp>
      <p:sp>
        <p:nvSpPr>
          <p:cNvPr id="346" name="Google Shape;346;p5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875" y="86775"/>
            <a:ext cx="214312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477200" y="18492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353" name="Google Shape;353;p53"/>
          <p:cNvSpPr txBox="1">
            <a:spLocks noGrp="1"/>
          </p:cNvSpPr>
          <p:nvPr>
            <p:ph type="body" idx="1"/>
          </p:nvPr>
        </p:nvSpPr>
        <p:spPr>
          <a:xfrm>
            <a:off x="699500" y="1144100"/>
            <a:ext cx="5803200" cy="12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Root Mean Squared Error (RMSE)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Mean Absolute Error (MAE)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Mean Absolute Percentage Error (MAPE)</a:t>
            </a:r>
            <a:endParaRPr sz="2200"/>
          </a:p>
        </p:txBody>
      </p:sp>
      <p:sp>
        <p:nvSpPr>
          <p:cNvPr id="354" name="Google Shape;354;p5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55" name="Google Shape;355;p53"/>
          <p:cNvSpPr txBox="1">
            <a:spLocks noGrp="1"/>
          </p:cNvSpPr>
          <p:nvPr>
            <p:ph type="title"/>
          </p:nvPr>
        </p:nvSpPr>
        <p:spPr>
          <a:xfrm>
            <a:off x="429875" y="2358700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Seasonality Evaluation </a:t>
            </a:r>
            <a:endParaRPr/>
          </a:p>
        </p:txBody>
      </p:sp>
      <p:sp>
        <p:nvSpPr>
          <p:cNvPr id="356" name="Google Shape;356;p53"/>
          <p:cNvSpPr txBox="1">
            <a:spLocks noGrp="1"/>
          </p:cNvSpPr>
          <p:nvPr>
            <p:ph type="body" idx="1"/>
          </p:nvPr>
        </p:nvSpPr>
        <p:spPr>
          <a:xfrm>
            <a:off x="699500" y="3372800"/>
            <a:ext cx="5803200" cy="12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All days of the week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Weekdays (Mon - Fri)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Summer Months (May - sep)</a:t>
            </a:r>
            <a:endParaRPr sz="2200"/>
          </a:p>
        </p:txBody>
      </p:sp>
      <p:pic>
        <p:nvPicPr>
          <p:cNvPr id="357" name="Google Shape;3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875" y="1779400"/>
            <a:ext cx="2468375" cy="13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499" y="434574"/>
            <a:ext cx="7033825" cy="43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>
            <a:spLocks noGrp="1"/>
          </p:cNvSpPr>
          <p:nvPr>
            <p:ph type="title"/>
          </p:nvPr>
        </p:nvSpPr>
        <p:spPr>
          <a:xfrm>
            <a:off x="532475" y="0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RMSE</a:t>
            </a:r>
            <a:endParaRPr/>
          </a:p>
        </p:txBody>
      </p:sp>
      <p:sp>
        <p:nvSpPr>
          <p:cNvPr id="370" name="Google Shape;370;p55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5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373" name="Google Shape;373;p55"/>
          <p:cNvGraphicFramePr/>
          <p:nvPr/>
        </p:nvGraphicFramePr>
        <p:xfrm>
          <a:off x="308925" y="107917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{0F3710A0-2521-43B3-9A55-05A68D10E58B}</a:tableStyleId>
              </a:tblPr>
              <a:tblGrid>
                <a:gridCol w="240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strike="noStrike" cap="none"/>
                        <a:t>Model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All days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Weekdays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Summer Months</a:t>
                      </a:r>
                      <a:endParaRPr sz="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Linear Regression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1.065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1.123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1.157</a:t>
                      </a:r>
                      <a:endParaRPr sz="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XGBoost</a:t>
                      </a:r>
                      <a:endParaRPr sz="1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1.048</a:t>
                      </a:r>
                      <a:endParaRPr sz="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1.104</a:t>
                      </a:r>
                      <a:endParaRPr sz="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1.113</a:t>
                      </a:r>
                      <a:endParaRPr sz="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Reinforcement Learning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1.133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1.211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1.330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Ensemble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1.065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1.123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0.849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GRU</a:t>
                      </a:r>
                      <a:endParaRPr sz="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0.135</a:t>
                      </a:r>
                      <a:endParaRPr sz="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0.197</a:t>
                      </a:r>
                      <a:endParaRPr sz="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0.367</a:t>
                      </a:r>
                      <a:endParaRPr sz="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LSTM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0.117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0.410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0.281</a:t>
                      </a:r>
                      <a:endParaRPr sz="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Transformer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0.103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0.129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0.162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Proposed</a:t>
                      </a:r>
                      <a:endParaRPr sz="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38761D"/>
                          </a:solidFill>
                        </a:rPr>
                        <a:t>0.057</a:t>
                      </a:r>
                      <a:endParaRPr sz="700">
                        <a:solidFill>
                          <a:srgbClr val="38761D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0.578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0.271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75" y="544000"/>
            <a:ext cx="7081800" cy="42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MAE</a:t>
            </a:r>
            <a:endParaRPr/>
          </a:p>
        </p:txBody>
      </p:sp>
      <p:sp>
        <p:nvSpPr>
          <p:cNvPr id="386" name="Google Shape;386;p57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7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aphicFrame>
        <p:nvGraphicFramePr>
          <p:cNvPr id="389" name="Google Shape;389;p57"/>
          <p:cNvGraphicFramePr/>
          <p:nvPr/>
        </p:nvGraphicFramePr>
        <p:xfrm>
          <a:off x="389275" y="9005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{0F3710A0-2521-43B3-9A55-05A68D10E58B}</a:tableStyleId>
              </a:tblPr>
              <a:tblGrid>
                <a:gridCol w="25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Model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All days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Weekdays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Summer Months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Linear Regression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0.479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1.123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0.436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XGBoost</a:t>
                      </a:r>
                      <a:endParaRPr sz="1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0.495</a:t>
                      </a:r>
                      <a:endParaRPr sz="1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1.104</a:t>
                      </a:r>
                      <a:endParaRPr sz="1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0.437</a:t>
                      </a:r>
                      <a:endParaRPr sz="1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Reinforcement Learning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0.513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0.565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0.633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Ensemble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0.48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0.493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0.409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GRU</a:t>
                      </a:r>
                      <a:endParaRPr sz="1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0.124</a:t>
                      </a:r>
                      <a:endParaRPr sz="1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0.197</a:t>
                      </a:r>
                      <a:endParaRPr sz="1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0.356</a:t>
                      </a:r>
                      <a:endParaRPr sz="1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LSTM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0.117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" sz="1700"/>
                        <a:t>0.405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0.272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Transformer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0.088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0.109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0.124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Proposed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38761D"/>
                          </a:solidFill>
                        </a:rPr>
                        <a:t>0.049</a:t>
                      </a:r>
                      <a:endParaRPr sz="1700">
                        <a:solidFill>
                          <a:srgbClr val="38761D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0.075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0.118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396" name="Google Shape;3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50" y="511850"/>
            <a:ext cx="6463624" cy="42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>
            <a:spLocks noGrp="1"/>
          </p:cNvSpPr>
          <p:nvPr>
            <p:ph type="title"/>
          </p:nvPr>
        </p:nvSpPr>
        <p:spPr>
          <a:xfrm>
            <a:off x="538750" y="0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</a:t>
            </a:r>
            <a:endParaRPr/>
          </a:p>
        </p:txBody>
      </p:sp>
      <p:sp>
        <p:nvSpPr>
          <p:cNvPr id="402" name="Google Shape;402;p59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9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aphicFrame>
        <p:nvGraphicFramePr>
          <p:cNvPr id="405" name="Google Shape;405;p59"/>
          <p:cNvGraphicFramePr/>
          <p:nvPr/>
        </p:nvGraphicFramePr>
        <p:xfrm>
          <a:off x="354400" y="10064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{0F3710A0-2521-43B3-9A55-05A68D10E58B}</a:tableStyleId>
              </a:tblPr>
              <a:tblGrid>
                <a:gridCol w="251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Model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All days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Weekdays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Summer Months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Linear Regression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1.562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1.123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1.634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XGBoost</a:t>
                      </a:r>
                      <a:endParaRPr sz="1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2.790</a:t>
                      </a:r>
                      <a:endParaRPr sz="1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1.104</a:t>
                      </a:r>
                      <a:endParaRPr sz="1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3.082</a:t>
                      </a:r>
                      <a:endParaRPr sz="1700"/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Reinforcement Learning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4.213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4.386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4.707</a:t>
                      </a:r>
                      <a:endParaRPr sz="1700"/>
                    </a:p>
                  </a:txBody>
                  <a:tcPr marL="91450" marR="91450" marT="45725" marB="45725"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Ensemble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1.408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1.012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1.624</a:t>
                      </a:r>
                      <a:endParaRPr sz="170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GRU</a:t>
                      </a:r>
                      <a:endParaRPr sz="1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0.555</a:t>
                      </a:r>
                      <a:endParaRPr sz="1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0.197</a:t>
                      </a:r>
                      <a:endParaRPr sz="1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2.792</a:t>
                      </a:r>
                      <a:endParaRPr sz="1700"/>
                    </a:p>
                  </a:txBody>
                  <a:tcPr marL="91450" marR="91450" marT="45725" marB="45725"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LSTM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0.420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" sz="1700"/>
                        <a:t>17.051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1.211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Transformer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0.275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0.462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0.396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Proposed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38761D"/>
                          </a:solidFill>
                        </a:rPr>
                        <a:t>0.149</a:t>
                      </a:r>
                      <a:endParaRPr sz="1700">
                        <a:solidFill>
                          <a:srgbClr val="38761D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0.791</a:t>
                      </a:r>
                      <a:endParaRPr sz="17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2.008</a:t>
                      </a:r>
                      <a:endParaRPr sz="17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 idx="4294967295"/>
          </p:nvPr>
        </p:nvSpPr>
        <p:spPr>
          <a:xfrm>
            <a:off x="1064750" y="6032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Datasets </a:t>
            </a:r>
            <a:endParaRPr sz="2900"/>
          </a:p>
        </p:txBody>
      </p:sp>
      <p:sp>
        <p:nvSpPr>
          <p:cNvPr id="82" name="Google Shape;82;p15"/>
          <p:cNvSpPr txBox="1"/>
          <p:nvPr/>
        </p:nvSpPr>
        <p:spPr>
          <a:xfrm>
            <a:off x="1402350" y="1477150"/>
            <a:ext cx="5808600" cy="3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Electricity Price Prediction project consists of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 types of datasets: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Market Price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System Demand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Node Location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Weather dataset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CAE5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477175" y="400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Comparison</a:t>
            </a:r>
            <a:endParaRPr/>
          </a:p>
        </p:txBody>
      </p:sp>
      <p:sp>
        <p:nvSpPr>
          <p:cNvPr id="411" name="Google Shape;411;p60"/>
          <p:cNvSpPr txBox="1">
            <a:spLocks noGrp="1"/>
          </p:cNvSpPr>
          <p:nvPr>
            <p:ph type="body" idx="2"/>
          </p:nvPr>
        </p:nvSpPr>
        <p:spPr>
          <a:xfrm>
            <a:off x="651750" y="1497925"/>
            <a:ext cx="3136800" cy="33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Google Colab VM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GPU Model:</a:t>
            </a:r>
            <a:r>
              <a:rPr lang="en"/>
              <a:t> Nvidia K80 / T4, GPU Memory: 12GB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GPU Memory Clock:</a:t>
            </a:r>
            <a:r>
              <a:rPr lang="en"/>
              <a:t> 0.82GHz / 1.59GHz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Performance:</a:t>
            </a:r>
            <a:r>
              <a:rPr lang="en"/>
              <a:t> 4.1 TFLOPS / 8.1 TFLOPS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No. of CPU Cores:</a:t>
            </a:r>
            <a:r>
              <a:rPr lang="en"/>
              <a:t> 2, RAM: 12GB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aphicFrame>
        <p:nvGraphicFramePr>
          <p:cNvPr id="413" name="Google Shape;413;p60"/>
          <p:cNvGraphicFramePr/>
          <p:nvPr/>
        </p:nvGraphicFramePr>
        <p:xfrm>
          <a:off x="4839475" y="6532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{0F3710A0-2521-43B3-9A55-05A68D10E58B}</a:tableStyleId>
              </a:tblPr>
              <a:tblGrid>
                <a:gridCol w="251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Model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Runtime in second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Linear Regression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38761D"/>
                          </a:solidFill>
                        </a:rPr>
                        <a:t>0.058</a:t>
                      </a:r>
                      <a:endParaRPr sz="1200">
                        <a:solidFill>
                          <a:srgbClr val="38761D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XGBoost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10.54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GRU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1216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LSTM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219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Transformer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0.14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Proposed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0000"/>
                          </a:solidFill>
                        </a:rPr>
                        <a:t>1807.21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Proposed Optimized</a:t>
                      </a:r>
                      <a:endParaRPr sz="2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38761D"/>
                          </a:solidFill>
                        </a:rPr>
                        <a:t>301.3</a:t>
                      </a:r>
                      <a:endParaRPr sz="2200">
                        <a:solidFill>
                          <a:srgbClr val="38761D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Cost Analysis</a:t>
            </a:r>
            <a:endParaRPr/>
          </a:p>
        </p:txBody>
      </p:sp>
      <p:sp>
        <p:nvSpPr>
          <p:cNvPr id="419" name="Google Shape;419;p6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Sparse lookups ~ 5%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MLPs ~ 5%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Transformer ~ 90%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Shows how transformer can leverage the power of computes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The optimization is mostly on this part to reduce the size of inputs</a:t>
            </a:r>
            <a:endParaRPr/>
          </a:p>
        </p:txBody>
      </p:sp>
      <p:sp>
        <p:nvSpPr>
          <p:cNvPr id="420" name="Google Shape;420;p6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 txBox="1">
            <a:spLocks noGrp="1"/>
          </p:cNvSpPr>
          <p:nvPr>
            <p:ph type="title"/>
          </p:nvPr>
        </p:nvSpPr>
        <p:spPr>
          <a:xfrm>
            <a:off x="457200" y="2048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Price vs Predicted Price</a:t>
            </a:r>
            <a:endParaRPr/>
          </a:p>
        </p:txBody>
      </p:sp>
      <p:sp>
        <p:nvSpPr>
          <p:cNvPr id="426" name="Google Shape;426;p6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438" y="1158325"/>
            <a:ext cx="4564229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3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Portal Design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>
            <a:spLocks noGrp="1"/>
          </p:cNvSpPr>
          <p:nvPr>
            <p:ph type="ctrTitle"/>
          </p:nvPr>
        </p:nvSpPr>
        <p:spPr>
          <a:xfrm>
            <a:off x="483700" y="349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Model System Design</a:t>
            </a:r>
            <a:endParaRPr sz="3400"/>
          </a:p>
        </p:txBody>
      </p:sp>
      <p:pic>
        <p:nvPicPr>
          <p:cNvPr id="438" name="Google Shape;4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450" y="1318375"/>
            <a:ext cx="6366350" cy="30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275" y="1157625"/>
            <a:ext cx="5800477" cy="379777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5"/>
          <p:cNvSpPr txBox="1">
            <a:spLocks noGrp="1"/>
          </p:cNvSpPr>
          <p:nvPr>
            <p:ph type="ctrTitle"/>
          </p:nvPr>
        </p:nvSpPr>
        <p:spPr>
          <a:xfrm>
            <a:off x="483700" y="349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UI System Design</a:t>
            </a:r>
            <a:endParaRPr sz="3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700" y="243400"/>
            <a:ext cx="5749950" cy="21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213" y="2589650"/>
            <a:ext cx="3403576" cy="240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6"/>
          <p:cNvSpPr txBox="1"/>
          <p:nvPr/>
        </p:nvSpPr>
        <p:spPr>
          <a:xfrm>
            <a:off x="263700" y="1073050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Admin Page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52" name="Google Shape;452;p66"/>
          <p:cNvSpPr txBox="1"/>
          <p:nvPr/>
        </p:nvSpPr>
        <p:spPr>
          <a:xfrm>
            <a:off x="1011475" y="3589225"/>
            <a:ext cx="15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User Home page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199" y="162500"/>
            <a:ext cx="6134349" cy="436412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7"/>
          <p:cNvSpPr txBox="1"/>
          <p:nvPr/>
        </p:nvSpPr>
        <p:spPr>
          <a:xfrm>
            <a:off x="2971900" y="4680575"/>
            <a:ext cx="368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User interface with user and node statistics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75" y="696075"/>
            <a:ext cx="4302587" cy="293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900" y="720950"/>
            <a:ext cx="4415272" cy="29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8"/>
          <p:cNvSpPr txBox="1"/>
          <p:nvPr/>
        </p:nvSpPr>
        <p:spPr>
          <a:xfrm>
            <a:off x="1051900" y="3841850"/>
            <a:ext cx="240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66" name="Google Shape;466;p68"/>
          <p:cNvSpPr txBox="1"/>
          <p:nvPr/>
        </p:nvSpPr>
        <p:spPr>
          <a:xfrm>
            <a:off x="5296075" y="3922700"/>
            <a:ext cx="200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67" name="Google Shape;467;p68"/>
          <p:cNvSpPr txBox="1"/>
          <p:nvPr/>
        </p:nvSpPr>
        <p:spPr>
          <a:xfrm>
            <a:off x="1305400" y="3922700"/>
            <a:ext cx="200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68" name="Google Shape;468;p68"/>
          <p:cNvSpPr txBox="1"/>
          <p:nvPr/>
        </p:nvSpPr>
        <p:spPr>
          <a:xfrm>
            <a:off x="1051900" y="3922700"/>
            <a:ext cx="25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Demand and prediction graph 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9" name="Google Shape;469;p68"/>
          <p:cNvSpPr txBox="1"/>
          <p:nvPr/>
        </p:nvSpPr>
        <p:spPr>
          <a:xfrm>
            <a:off x="5205125" y="3922700"/>
            <a:ext cx="306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Prediction price detail on hourly basis</a:t>
            </a: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9"/>
          <p:cNvSpPr txBox="1">
            <a:spLocks noGrp="1"/>
          </p:cNvSpPr>
          <p:nvPr>
            <p:ph type="ctrTitle"/>
          </p:nvPr>
        </p:nvSpPr>
        <p:spPr>
          <a:xfrm>
            <a:off x="614775" y="166800"/>
            <a:ext cx="5796900" cy="6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DEMO VIDEO</a:t>
            </a:r>
            <a:endParaRPr sz="3600"/>
          </a:p>
        </p:txBody>
      </p:sp>
      <p:pic>
        <p:nvPicPr>
          <p:cNvPr id="475" name="Google Shape;475;p69" title="My Movi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825" y="774900"/>
            <a:ext cx="5495026" cy="41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1064763" y="154150"/>
            <a:ext cx="7189800" cy="389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Market Price from CAISO </a:t>
            </a:r>
            <a:endParaRPr sz="2900"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14383"/>
          <a:stretch/>
        </p:blipFill>
        <p:spPr>
          <a:xfrm>
            <a:off x="1407713" y="729988"/>
            <a:ext cx="6503876" cy="25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82275"/>
            <a:ext cx="9143998" cy="156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0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367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81" name="Google Shape;481;p7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700" y="1334500"/>
            <a:ext cx="4275500" cy="33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ctrTitle" idx="4294967295"/>
          </p:nvPr>
        </p:nvSpPr>
        <p:spPr>
          <a:xfrm>
            <a:off x="562475" y="60325"/>
            <a:ext cx="7549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Market Price dataset features </a:t>
            </a:r>
            <a:endParaRPr sz="2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/>
          </p:nvPr>
        </p:nvSpPr>
        <p:spPr>
          <a:xfrm>
            <a:off x="248125" y="60325"/>
            <a:ext cx="7510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Demand Forecast from CAISO </a:t>
            </a:r>
            <a:endParaRPr sz="29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9100"/>
            <a:ext cx="8839201" cy="21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ctrTitle" idx="4294967295"/>
          </p:nvPr>
        </p:nvSpPr>
        <p:spPr>
          <a:xfrm>
            <a:off x="43350" y="116625"/>
            <a:ext cx="7549200" cy="6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Demand Forecast dataset features </a:t>
            </a:r>
            <a:endParaRPr sz="29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650" y="1038850"/>
            <a:ext cx="5114925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002988"/>
      </a:accent1>
      <a:accent2>
        <a:srgbClr val="004CF8"/>
      </a:accent2>
      <a:accent3>
        <a:srgbClr val="7DFFB1"/>
      </a:accent3>
      <a:accent4>
        <a:srgbClr val="E0FF7D"/>
      </a:accent4>
      <a:accent5>
        <a:srgbClr val="FFF16B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1256</Words>
  <Application>Microsoft Macintosh PowerPoint</Application>
  <PresentationFormat>On-screen Show (16:9)</PresentationFormat>
  <Paragraphs>411</Paragraphs>
  <Slides>60</Slides>
  <Notes>60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Titillium Web</vt:lpstr>
      <vt:lpstr>Arial</vt:lpstr>
      <vt:lpstr>Times New Roman</vt:lpstr>
      <vt:lpstr>Titillium Web Light</vt:lpstr>
      <vt:lpstr>Calibri</vt:lpstr>
      <vt:lpstr>Ninacor template</vt:lpstr>
      <vt:lpstr>Data-Driven Electricity Trading Models and Integrated Solution Using Machine Learning Approaches</vt:lpstr>
      <vt:lpstr>TABLE OF CONTENTS </vt:lpstr>
      <vt:lpstr>Background</vt:lpstr>
      <vt:lpstr>Data Pre-Processing</vt:lpstr>
      <vt:lpstr>Datasets </vt:lpstr>
      <vt:lpstr>Market Price from CAISO </vt:lpstr>
      <vt:lpstr>Market Price dataset features </vt:lpstr>
      <vt:lpstr>Demand Forecast from CAISO </vt:lpstr>
      <vt:lpstr>Demand Forecast dataset features </vt:lpstr>
      <vt:lpstr>Data Collection </vt:lpstr>
      <vt:lpstr>Node Location</vt:lpstr>
      <vt:lpstr>10 PNodes in the Bay Area</vt:lpstr>
      <vt:lpstr>Weather Dataset</vt:lpstr>
      <vt:lpstr>Data Preprocessing</vt:lpstr>
      <vt:lpstr>Samples</vt:lpstr>
      <vt:lpstr>Final Joined Sample</vt:lpstr>
      <vt:lpstr>Feature Engineering</vt:lpstr>
      <vt:lpstr>Training and Test Data Preparation</vt:lpstr>
      <vt:lpstr>Features in Train/Test Dataset</vt:lpstr>
      <vt:lpstr>Train and Test Data Comparison</vt:lpstr>
      <vt:lpstr>Train and Test Data Comparison</vt:lpstr>
      <vt:lpstr>Data Analytics Results</vt:lpstr>
      <vt:lpstr>Data Statistics</vt:lpstr>
      <vt:lpstr>Data Statistics</vt:lpstr>
      <vt:lpstr>PowerPoint Presentation</vt:lpstr>
      <vt:lpstr>PowerPoint Presentation</vt:lpstr>
      <vt:lpstr>PowerPoint Presentation</vt:lpstr>
      <vt:lpstr>PowerPoint Presentation</vt:lpstr>
      <vt:lpstr>Simulation of a Tesla PowerWall</vt:lpstr>
      <vt:lpstr>Machine Learning Results</vt:lpstr>
      <vt:lpstr>Goal of the Model</vt:lpstr>
      <vt:lpstr>Model Inputs and Outputs</vt:lpstr>
      <vt:lpstr>Classic Machine Learning Models</vt:lpstr>
      <vt:lpstr>Deep Learning Models</vt:lpstr>
      <vt:lpstr>Innovative Machine Learning Models</vt:lpstr>
      <vt:lpstr>Feature Interaction</vt:lpstr>
      <vt:lpstr>Multi-Task Learning</vt:lpstr>
      <vt:lpstr>PowerPoint Presentation</vt:lpstr>
      <vt:lpstr>Training Losses</vt:lpstr>
      <vt:lpstr>Ensemble Models</vt:lpstr>
      <vt:lpstr>Ensemble Models</vt:lpstr>
      <vt:lpstr>Reinforcement Learning</vt:lpstr>
      <vt:lpstr>Evaluation Metrics</vt:lpstr>
      <vt:lpstr>PowerPoint Presentation</vt:lpstr>
      <vt:lpstr>RMSE</vt:lpstr>
      <vt:lpstr>PowerPoint Presentation</vt:lpstr>
      <vt:lpstr>MAE</vt:lpstr>
      <vt:lpstr>PowerPoint Presentation</vt:lpstr>
      <vt:lpstr>MAPE</vt:lpstr>
      <vt:lpstr>Runtime Comparison</vt:lpstr>
      <vt:lpstr>Proposed Model Training Cost Analysis</vt:lpstr>
      <vt:lpstr>Actual Price vs Predicted Price</vt:lpstr>
      <vt:lpstr>System Portal Design </vt:lpstr>
      <vt:lpstr>Model System Design</vt:lpstr>
      <vt:lpstr>UI System Design</vt:lpstr>
      <vt:lpstr>PowerPoint Presentation</vt:lpstr>
      <vt:lpstr>PowerPoint Presentation</vt:lpstr>
      <vt:lpstr>PowerPoint Presentation</vt:lpstr>
      <vt:lpstr>DEMO VIDEO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Electricity Trading Models and Integrated Solution Using Machine Learning Approaches</dc:title>
  <cp:lastModifiedBy>Harshitha Ramesh</cp:lastModifiedBy>
  <cp:revision>1</cp:revision>
  <dcterms:modified xsi:type="dcterms:W3CDTF">2023-07-18T18:17:27Z</dcterms:modified>
</cp:coreProperties>
</file>